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1" name="Shape 10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6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标题文本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92" name="图片占位符 2"/>
          <p:cNvSpPr/>
          <p:nvPr>
            <p:ph type="pic" sz="half" idx="21"/>
          </p:nvPr>
        </p:nvSpPr>
        <p:spPr>
          <a:xfrm>
            <a:off x="5183187" y="987425"/>
            <a:ext cx="6172204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正文级别 1…"/>
          <p:cNvSpPr txBox="1"/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21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和内容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0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39" name="正文级别 1…"/>
          <p:cNvSpPr txBox="1"/>
          <p:nvPr>
            <p:ph type="body" sz="quarter" idx="1"/>
          </p:nvPr>
        </p:nvSpPr>
        <p:spPr>
          <a:xfrm>
            <a:off x="831850" y="4589462"/>
            <a:ext cx="10515600" cy="1500191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8" name="正文级别 1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sz="quarter" idx="1"/>
          </p:nvPr>
        </p:nvSpPr>
        <p:spPr>
          <a:xfrm>
            <a:off x="839787" y="1681163"/>
            <a:ext cx="5157790" cy="823916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0">
              <a:buSzTx/>
              <a:buFontTx/>
              <a:buNone/>
              <a:defRPr b="1" sz="2400"/>
            </a:lvl2pPr>
            <a:lvl3pPr marL="0" indent="0">
              <a:buSzTx/>
              <a:buFontTx/>
              <a:buNone/>
              <a:defRPr b="1" sz="2400"/>
            </a:lvl3pPr>
            <a:lvl4pPr marL="0" indent="0">
              <a:buSzTx/>
              <a:buFontTx/>
              <a:buNone/>
              <a:defRPr b="1" sz="2400"/>
            </a:lvl4pPr>
            <a:lvl5pPr marL="0" indent="0">
              <a:buSzTx/>
              <a:buFontTx/>
              <a:buNone/>
              <a:defRPr b="1"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文本占位符 4"/>
          <p:cNvSpPr/>
          <p:nvPr>
            <p:ph type="body" sz="quarter" idx="21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5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标题文本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82" name="正文级别 1…"/>
          <p:cNvSpPr txBox="1"/>
          <p:nvPr>
            <p:ph type="body" sz="half" idx="1"/>
          </p:nvPr>
        </p:nvSpPr>
        <p:spPr>
          <a:xfrm>
            <a:off x="5183187" y="987425"/>
            <a:ext cx="6172204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3" name="文本占位符 3"/>
          <p:cNvSpPr/>
          <p:nvPr>
            <p:ph type="body" sz="quarter" idx="21"/>
          </p:nvPr>
        </p:nvSpPr>
        <p:spPr>
          <a:xfrm>
            <a:off x="839785" y="2057400"/>
            <a:ext cx="3932244" cy="381158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095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1.jpeg"/><Relationship Id="rId7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组合 3"/>
          <p:cNvGrpSpPr/>
          <p:nvPr/>
        </p:nvGrpSpPr>
        <p:grpSpPr>
          <a:xfrm>
            <a:off x="-12704" y="-278"/>
            <a:ext cx="12217407" cy="533961"/>
            <a:chOff x="-1" y="-1"/>
            <a:chExt cx="12217405" cy="533959"/>
          </a:xfrm>
        </p:grpSpPr>
        <p:grpSp>
          <p:nvGrpSpPr>
            <p:cNvPr id="105" name="矩形 4"/>
            <p:cNvGrpSpPr/>
            <p:nvPr/>
          </p:nvGrpSpPr>
          <p:grpSpPr>
            <a:xfrm>
              <a:off x="-2" y="-2"/>
              <a:ext cx="12204695" cy="496714"/>
              <a:chOff x="0" y="0"/>
              <a:chExt cx="12204693" cy="496712"/>
            </a:xfrm>
          </p:grpSpPr>
          <p:sp>
            <p:nvSpPr>
              <p:cNvPr id="103" name="矩形"/>
              <p:cNvSpPr/>
              <p:nvPr/>
            </p:nvSpPr>
            <p:spPr>
              <a:xfrm>
                <a:off x="-1" y="0"/>
                <a:ext cx="12204695" cy="496713"/>
              </a:xfrm>
              <a:prstGeom prst="rect">
                <a:avLst/>
              </a:prstGeom>
              <a:solidFill>
                <a:srgbClr val="087DC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8" tIns="45718" rIns="45718" bIns="45718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SimSun"/>
                    <a:ea typeface="SimSun"/>
                    <a:cs typeface="SimSun"/>
                    <a:sym typeface="SimSun"/>
                  </a:defRPr>
                </a:pPr>
              </a:p>
            </p:txBody>
          </p:sp>
          <p:sp>
            <p:nvSpPr>
              <p:cNvPr id="104" name="3 .2 数据分析框架-时间时距模式分析"/>
              <p:cNvSpPr txBox="1"/>
              <p:nvPr/>
            </p:nvSpPr>
            <p:spPr>
              <a:xfrm>
                <a:off x="45765" y="74141"/>
                <a:ext cx="12113162" cy="34842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45718" tIns="45718" rIns="45718" bIns="45718" numCol="1" anchor="ctr">
                <a:sp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defRPr>
                </a:pPr>
                <a:r>
                  <a:t>3 .2</a:t>
                </a:r>
                <a:r>
                  <a:rPr>
                    <a:latin typeface="SimSun"/>
                    <a:ea typeface="SimSun"/>
                    <a:cs typeface="SimSun"/>
                    <a:sym typeface="SimSun"/>
                  </a:rPr>
                  <a:t> 数据分析框架-空间通勤模式分析框架</a:t>
                </a:r>
              </a:p>
            </p:txBody>
          </p:sp>
        </p:grpSp>
        <p:pic>
          <p:nvPicPr>
            <p:cNvPr id="106" name="Picture 2" descr="Picture 2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92192" y="68295"/>
              <a:ext cx="2297356" cy="36011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7" name="Picture 4" descr="Picture 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9487051" y="68295"/>
              <a:ext cx="2550874" cy="27220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8" name="矩形 7"/>
            <p:cNvSpPr/>
            <p:nvPr/>
          </p:nvSpPr>
          <p:spPr>
            <a:xfrm>
              <a:off x="12712" y="496704"/>
              <a:ext cx="12204693" cy="37255"/>
            </a:xfrm>
            <a:prstGeom prst="rect">
              <a:avLst/>
            </a:prstGeom>
            <a:solidFill>
              <a:srgbClr val="084A9E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SimSun"/>
                  <a:ea typeface="SimSun"/>
                  <a:cs typeface="SimSun"/>
                  <a:sym typeface="SimSun"/>
                </a:defRPr>
              </a:pPr>
            </a:p>
          </p:txBody>
        </p:sp>
      </p:grpSp>
      <p:sp>
        <p:nvSpPr>
          <p:cNvPr id="110" name="矩形"/>
          <p:cNvSpPr/>
          <p:nvPr/>
        </p:nvSpPr>
        <p:spPr>
          <a:xfrm>
            <a:off x="3802069" y="602590"/>
            <a:ext cx="3919535" cy="2165688"/>
          </a:xfrm>
          <a:prstGeom prst="rect">
            <a:avLst/>
          </a:prstGeom>
          <a:solidFill>
            <a:srgbClr val="DDDDDD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11" name="矩形 8"/>
          <p:cNvSpPr/>
          <p:nvPr/>
        </p:nvSpPr>
        <p:spPr>
          <a:xfrm>
            <a:off x="73042" y="637263"/>
            <a:ext cx="3615341" cy="6112757"/>
          </a:xfrm>
          <a:prstGeom prst="rect">
            <a:avLst/>
          </a:prstGeom>
          <a:solidFill>
            <a:srgbClr val="BDD7EE">
              <a:alpha val="64572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2400">
                <a:latin typeface="+mn-lt"/>
                <a:ea typeface="+mn-ea"/>
                <a:cs typeface="+mn-cs"/>
                <a:sym typeface="等线"/>
              </a:defRPr>
            </a:pPr>
          </a:p>
        </p:txBody>
      </p:sp>
      <p:sp>
        <p:nvSpPr>
          <p:cNvPr id="112" name="矩形 7"/>
          <p:cNvSpPr/>
          <p:nvPr/>
        </p:nvSpPr>
        <p:spPr>
          <a:xfrm>
            <a:off x="3802069" y="2837184"/>
            <a:ext cx="3919533" cy="3878160"/>
          </a:xfrm>
          <a:prstGeom prst="rect">
            <a:avLst/>
          </a:prstGeom>
          <a:solidFill>
            <a:srgbClr val="9DC3E6">
              <a:alpha val="81847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2400">
                <a:latin typeface="+mn-lt"/>
                <a:ea typeface="+mn-ea"/>
                <a:cs typeface="+mn-cs"/>
                <a:sym typeface="等线"/>
              </a:defRPr>
            </a:pPr>
          </a:p>
        </p:txBody>
      </p:sp>
      <p:sp>
        <p:nvSpPr>
          <p:cNvPr id="113" name="矩形 6"/>
          <p:cNvSpPr/>
          <p:nvPr/>
        </p:nvSpPr>
        <p:spPr>
          <a:xfrm>
            <a:off x="7835289" y="602590"/>
            <a:ext cx="4298292" cy="6112755"/>
          </a:xfrm>
          <a:prstGeom prst="rect">
            <a:avLst/>
          </a:prstGeom>
          <a:solidFill>
            <a:srgbClr val="2E75B6">
              <a:alpha val="41643"/>
            </a:srgbClr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 sz="2400">
                <a:latin typeface="+mn-lt"/>
                <a:ea typeface="+mn-ea"/>
                <a:cs typeface="+mn-cs"/>
                <a:sym typeface="等线"/>
              </a:defRPr>
            </a:pPr>
          </a:p>
        </p:txBody>
      </p:sp>
      <p:sp>
        <p:nvSpPr>
          <p:cNvPr id="114" name="a.按单车ID汇总统计"/>
          <p:cNvSpPr txBox="1"/>
          <p:nvPr/>
        </p:nvSpPr>
        <p:spPr>
          <a:xfrm>
            <a:off x="102165" y="637264"/>
            <a:ext cx="2796736" cy="510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>
                <a:latin typeface="+mn-lt"/>
                <a:ea typeface="+mn-ea"/>
                <a:cs typeface="+mn-cs"/>
                <a:sym typeface="等线"/>
              </a:defRPr>
            </a:pPr>
            <a:r>
              <a:t>a.轨迹</a:t>
            </a:r>
            <a:r>
              <a:rPr>
                <a:solidFill>
                  <a:schemeClr val="accent6">
                    <a:lumOff val="-9568"/>
                  </a:schemeClr>
                </a:solidFill>
              </a:rPr>
              <a:t>覆盖状况</a:t>
            </a:r>
            <a:r>
              <a:t>分析</a:t>
            </a:r>
          </a:p>
        </p:txBody>
      </p:sp>
      <p:sp>
        <p:nvSpPr>
          <p:cNvPr id="115" name="b.按用户ID汇总统计"/>
          <p:cNvSpPr txBox="1"/>
          <p:nvPr/>
        </p:nvSpPr>
        <p:spPr>
          <a:xfrm>
            <a:off x="3827589" y="2840208"/>
            <a:ext cx="2572353" cy="472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200">
                <a:latin typeface="+mn-lt"/>
                <a:ea typeface="+mn-ea"/>
                <a:cs typeface="+mn-cs"/>
                <a:sym typeface="等线"/>
              </a:defRPr>
            </a:pPr>
            <a:r>
              <a:t>b.轨迹</a:t>
            </a:r>
            <a:r>
              <a:rPr>
                <a:solidFill>
                  <a:schemeClr val="accent6">
                    <a:lumOff val="-9568"/>
                  </a:schemeClr>
                </a:solidFill>
              </a:rPr>
              <a:t>终点模式</a:t>
            </a:r>
            <a:r>
              <a:t>分析</a:t>
            </a:r>
          </a:p>
        </p:txBody>
      </p:sp>
      <p:sp>
        <p:nvSpPr>
          <p:cNvPr id="116" name="c.按时间戳汇总统计"/>
          <p:cNvSpPr txBox="1"/>
          <p:nvPr/>
        </p:nvSpPr>
        <p:spPr>
          <a:xfrm>
            <a:off x="7887116" y="638745"/>
            <a:ext cx="3084421" cy="510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2400">
                <a:latin typeface="+mn-lt"/>
                <a:ea typeface="+mn-ea"/>
                <a:cs typeface="+mn-cs"/>
                <a:sym typeface="等线"/>
              </a:defRPr>
            </a:pPr>
            <a:r>
              <a:t>c.借还车</a:t>
            </a:r>
            <a:r>
              <a:rPr>
                <a:solidFill>
                  <a:schemeClr val="accent6">
                    <a:lumOff val="-9568"/>
                  </a:schemeClr>
                </a:solidFill>
              </a:rPr>
              <a:t>潮汐分布</a:t>
            </a:r>
            <a:r>
              <a:t>分析</a:t>
            </a:r>
          </a:p>
        </p:txBody>
      </p:sp>
      <p:grpSp>
        <p:nvGrpSpPr>
          <p:cNvPr id="119" name="矩形"/>
          <p:cNvGrpSpPr/>
          <p:nvPr/>
        </p:nvGrpSpPr>
        <p:grpSpPr>
          <a:xfrm>
            <a:off x="3878117" y="3290606"/>
            <a:ext cx="3767438" cy="736722"/>
            <a:chOff x="0" y="0"/>
            <a:chExt cx="3767437" cy="736721"/>
          </a:xfrm>
        </p:grpSpPr>
        <p:sp>
          <p:nvSpPr>
            <p:cNvPr id="117" name="矩形"/>
            <p:cNvSpPr/>
            <p:nvPr/>
          </p:nvSpPr>
          <p:spPr>
            <a:xfrm>
              <a:off x="-1" y="-1"/>
              <a:ext cx="3767439" cy="736723"/>
            </a:xfrm>
            <a:prstGeom prst="rect">
              <a:avLst/>
            </a:prstGeom>
            <a:solidFill>
              <a:srgbClr val="D8E5F3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18" name="1.轨迹终点最邻近POI匹配"/>
            <p:cNvSpPr txBox="1"/>
            <p:nvPr/>
          </p:nvSpPr>
          <p:spPr>
            <a:xfrm>
              <a:off x="-1" y="144842"/>
              <a:ext cx="3767439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  <a:r>
                <a:t>1.轨迹终点</a:t>
              </a:r>
              <a:r>
                <a:rPr>
                  <a:solidFill>
                    <a:srgbClr val="FF2600"/>
                  </a:solidFill>
                </a:rPr>
                <a:t>最邻近POI匹配</a:t>
              </a:r>
            </a:p>
          </p:txBody>
        </p:sp>
      </p:grpSp>
      <p:grpSp>
        <p:nvGrpSpPr>
          <p:cNvPr id="122" name="矩形"/>
          <p:cNvGrpSpPr/>
          <p:nvPr/>
        </p:nvGrpSpPr>
        <p:grpSpPr>
          <a:xfrm>
            <a:off x="3878117" y="4148575"/>
            <a:ext cx="3760135" cy="874082"/>
            <a:chOff x="0" y="0"/>
            <a:chExt cx="3760134" cy="874081"/>
          </a:xfrm>
        </p:grpSpPr>
        <p:sp>
          <p:nvSpPr>
            <p:cNvPr id="120" name="矩形"/>
            <p:cNvSpPr/>
            <p:nvPr/>
          </p:nvSpPr>
          <p:spPr>
            <a:xfrm>
              <a:off x="-1" y="-1"/>
              <a:ext cx="3760136" cy="874083"/>
            </a:xfrm>
            <a:prstGeom prst="rect">
              <a:avLst/>
            </a:prstGeom>
            <a:solidFill>
              <a:srgbClr val="D4E1EF">
                <a:alpha val="5331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21" name="2.基于匹配结果汇总统计目的地组成情况（各类型轨迹占比）"/>
            <p:cNvSpPr txBox="1"/>
            <p:nvPr/>
          </p:nvSpPr>
          <p:spPr>
            <a:xfrm>
              <a:off x="-1" y="7693"/>
              <a:ext cx="3760136" cy="8586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  <a:r>
                <a:t>2.基于匹配结果汇总统计目的地</a:t>
              </a:r>
              <a:r>
                <a:rPr>
                  <a:solidFill>
                    <a:srgbClr val="FF2600"/>
                  </a:solidFill>
                </a:rPr>
                <a:t>组成情况</a:t>
              </a:r>
              <a:r>
                <a:t>（各类型轨迹占比）</a:t>
              </a:r>
            </a:p>
          </p:txBody>
        </p:sp>
      </p:grpSp>
      <p:grpSp>
        <p:nvGrpSpPr>
          <p:cNvPr id="125" name="矩形"/>
          <p:cNvGrpSpPr/>
          <p:nvPr/>
        </p:nvGrpSpPr>
        <p:grpSpPr>
          <a:xfrm>
            <a:off x="3878117" y="5143903"/>
            <a:ext cx="3767438" cy="1497945"/>
            <a:chOff x="0" y="0"/>
            <a:chExt cx="3767437" cy="1497944"/>
          </a:xfrm>
        </p:grpSpPr>
        <p:sp>
          <p:nvSpPr>
            <p:cNvPr id="123" name="矩形"/>
            <p:cNvSpPr/>
            <p:nvPr/>
          </p:nvSpPr>
          <p:spPr>
            <a:xfrm>
              <a:off x="-1" y="-1"/>
              <a:ext cx="3767439" cy="1497946"/>
            </a:xfrm>
            <a:prstGeom prst="rect">
              <a:avLst/>
            </a:prstGeom>
            <a:solidFill>
              <a:srgbClr val="377BC8">
                <a:alpha val="2052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24" name="3.可视化终点分布（热力图）"/>
            <p:cNvSpPr txBox="1"/>
            <p:nvPr/>
          </p:nvSpPr>
          <p:spPr>
            <a:xfrm>
              <a:off x="-1" y="-1"/>
              <a:ext cx="3767439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000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3.可视化终点分布（热力图）</a:t>
              </a:r>
            </a:p>
          </p:txBody>
        </p:sp>
      </p:grpSp>
      <p:pic>
        <p:nvPicPr>
          <p:cNvPr id="126" name="热力图16.png" descr="热力图1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64808" y="5619177"/>
            <a:ext cx="1456328" cy="9770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热力图20.png" descr="热力图20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620870" y="5619177"/>
            <a:ext cx="1456328" cy="96445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0" name="矩形"/>
          <p:cNvGrpSpPr/>
          <p:nvPr/>
        </p:nvGrpSpPr>
        <p:grpSpPr>
          <a:xfrm>
            <a:off x="123703" y="1251384"/>
            <a:ext cx="3512853" cy="736722"/>
            <a:chOff x="0" y="0"/>
            <a:chExt cx="3512851" cy="736721"/>
          </a:xfrm>
        </p:grpSpPr>
        <p:sp>
          <p:nvSpPr>
            <p:cNvPr id="128" name="矩形"/>
            <p:cNvSpPr/>
            <p:nvPr/>
          </p:nvSpPr>
          <p:spPr>
            <a:xfrm>
              <a:off x="-1" y="-1"/>
              <a:ext cx="3512853" cy="736723"/>
            </a:xfrm>
            <a:prstGeom prst="rect">
              <a:avLst/>
            </a:prstGeom>
            <a:solidFill>
              <a:srgbClr val="B5CDE8">
                <a:alpha val="48672"/>
              </a:srgbClr>
            </a:solidFill>
            <a:ln w="12700" cap="flat">
              <a:noFill/>
              <a:miter lim="400000"/>
            </a:ln>
            <a:effectLst>
              <a:reflection blurRad="0" stA="50000" stPos="0" endA="0" endPos="40000" dist="0" dir="5400000" fadeDir="5400000" sx="100000" sy="-100000" kx="0" ky="0" algn="bl" rotWithShape="0"/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29" name="1.计算轨迹线密度栅格"/>
            <p:cNvSpPr txBox="1"/>
            <p:nvPr/>
          </p:nvSpPr>
          <p:spPr>
            <a:xfrm>
              <a:off x="-1" y="144842"/>
              <a:ext cx="3512853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  <a:r>
                <a:t>1.计算轨迹</a:t>
              </a:r>
              <a:r>
                <a:rPr>
                  <a:solidFill>
                    <a:srgbClr val="FF2600"/>
                  </a:solidFill>
                </a:rPr>
                <a:t>线密度栅格</a:t>
              </a:r>
            </a:p>
          </p:txBody>
        </p:sp>
      </p:grpSp>
      <p:grpSp>
        <p:nvGrpSpPr>
          <p:cNvPr id="133" name="矩形"/>
          <p:cNvGrpSpPr/>
          <p:nvPr/>
        </p:nvGrpSpPr>
        <p:grpSpPr>
          <a:xfrm>
            <a:off x="124285" y="2091687"/>
            <a:ext cx="3512853" cy="736723"/>
            <a:chOff x="0" y="0"/>
            <a:chExt cx="3512851" cy="736721"/>
          </a:xfrm>
        </p:grpSpPr>
        <p:sp>
          <p:nvSpPr>
            <p:cNvPr id="131" name="矩形"/>
            <p:cNvSpPr/>
            <p:nvPr/>
          </p:nvSpPr>
          <p:spPr>
            <a:xfrm>
              <a:off x="-1" y="0"/>
              <a:ext cx="3512853" cy="736722"/>
            </a:xfrm>
            <a:prstGeom prst="rect">
              <a:avLst/>
            </a:prstGeom>
            <a:solidFill>
              <a:srgbClr val="EBEBEB">
                <a:alpha val="5354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32" name="1.1.线密度分级可视化并分析"/>
            <p:cNvSpPr txBox="1"/>
            <p:nvPr/>
          </p:nvSpPr>
          <p:spPr>
            <a:xfrm>
              <a:off x="-1" y="144843"/>
              <a:ext cx="3512853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  <a:r>
                <a:t>1.1.线密度</a:t>
              </a:r>
              <a:r>
                <a:rPr>
                  <a:solidFill>
                    <a:srgbClr val="FF2600"/>
                  </a:solidFill>
                </a:rPr>
                <a:t>分级可视化并分析</a:t>
              </a:r>
            </a:p>
          </p:txBody>
        </p:sp>
      </p:grpSp>
      <p:grpSp>
        <p:nvGrpSpPr>
          <p:cNvPr id="136" name="矩形"/>
          <p:cNvGrpSpPr/>
          <p:nvPr/>
        </p:nvGrpSpPr>
        <p:grpSpPr>
          <a:xfrm>
            <a:off x="123703" y="2931990"/>
            <a:ext cx="3512853" cy="994021"/>
            <a:chOff x="0" y="0"/>
            <a:chExt cx="3512851" cy="994020"/>
          </a:xfrm>
        </p:grpSpPr>
        <p:sp>
          <p:nvSpPr>
            <p:cNvPr id="134" name="矩形"/>
            <p:cNvSpPr/>
            <p:nvPr/>
          </p:nvSpPr>
          <p:spPr>
            <a:xfrm>
              <a:off x="-1" y="-1"/>
              <a:ext cx="3512853" cy="994022"/>
            </a:xfrm>
            <a:prstGeom prst="rect">
              <a:avLst/>
            </a:prstGeom>
            <a:solidFill>
              <a:srgbClr val="B5CDE8">
                <a:alpha val="48672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35" name="2.计算各级路网（同范围同分辨率）线密度栅格联合分析："/>
            <p:cNvSpPr txBox="1"/>
            <p:nvPr/>
          </p:nvSpPr>
          <p:spPr>
            <a:xfrm>
              <a:off x="-1" y="-1"/>
              <a:ext cx="3512853" cy="858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>
                <a:defRPr sz="2000"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pPr/>
              <a:r>
                <a:t>2.计算各级路网（同范围同分辨率）线密度栅格联合分析：</a:t>
              </a:r>
            </a:p>
          </p:txBody>
        </p:sp>
      </p:grpSp>
      <p:grpSp>
        <p:nvGrpSpPr>
          <p:cNvPr id="139" name="矩形"/>
          <p:cNvGrpSpPr/>
          <p:nvPr/>
        </p:nvGrpSpPr>
        <p:grpSpPr>
          <a:xfrm>
            <a:off x="124868" y="4868762"/>
            <a:ext cx="3511688" cy="736722"/>
            <a:chOff x="0" y="0"/>
            <a:chExt cx="3511686" cy="736721"/>
          </a:xfrm>
        </p:grpSpPr>
        <p:sp>
          <p:nvSpPr>
            <p:cNvPr id="137" name="矩形"/>
            <p:cNvSpPr/>
            <p:nvPr/>
          </p:nvSpPr>
          <p:spPr>
            <a:xfrm>
              <a:off x="-1" y="-1"/>
              <a:ext cx="3511688" cy="736723"/>
            </a:xfrm>
            <a:prstGeom prst="rect">
              <a:avLst/>
            </a:prstGeom>
            <a:solidFill>
              <a:srgbClr val="EBEBEB">
                <a:alpha val="5354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38" name="2.2.计算 Jaccard 相似系数"/>
            <p:cNvSpPr txBox="1"/>
            <p:nvPr/>
          </p:nvSpPr>
          <p:spPr>
            <a:xfrm>
              <a:off x="-1" y="144842"/>
              <a:ext cx="3511688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  <a:r>
                <a:t>2.2.计算 </a:t>
              </a:r>
              <a:r>
                <a:rPr>
                  <a:solidFill>
                    <a:srgbClr val="FF2600"/>
                  </a:solidFill>
                </a:rPr>
                <a:t>Jaccard 相似系数</a:t>
              </a:r>
            </a:p>
          </p:txBody>
        </p:sp>
      </p:grpSp>
      <p:grpSp>
        <p:nvGrpSpPr>
          <p:cNvPr id="142" name="矩形"/>
          <p:cNvGrpSpPr/>
          <p:nvPr/>
        </p:nvGrpSpPr>
        <p:grpSpPr>
          <a:xfrm>
            <a:off x="123569" y="5709065"/>
            <a:ext cx="3514286" cy="736722"/>
            <a:chOff x="0" y="0"/>
            <a:chExt cx="3514285" cy="736721"/>
          </a:xfrm>
        </p:grpSpPr>
        <p:sp>
          <p:nvSpPr>
            <p:cNvPr id="140" name="矩形"/>
            <p:cNvSpPr/>
            <p:nvPr/>
          </p:nvSpPr>
          <p:spPr>
            <a:xfrm>
              <a:off x="0" y="-1"/>
              <a:ext cx="3514286" cy="736723"/>
            </a:xfrm>
            <a:prstGeom prst="rect">
              <a:avLst/>
            </a:prstGeom>
            <a:solidFill>
              <a:srgbClr val="EBEBEB">
                <a:alpha val="5354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41" name="2.3.计算轨迹覆盖指标"/>
            <p:cNvSpPr txBox="1"/>
            <p:nvPr/>
          </p:nvSpPr>
          <p:spPr>
            <a:xfrm>
              <a:off x="0" y="144842"/>
              <a:ext cx="3514286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  <a:r>
                <a:t>2.3.计算</a:t>
              </a:r>
              <a:r>
                <a:rPr>
                  <a:solidFill>
                    <a:srgbClr val="FF2600"/>
                  </a:solidFill>
                </a:rPr>
                <a:t>轨迹覆盖指标</a:t>
              </a:r>
            </a:p>
          </p:txBody>
        </p:sp>
      </p:grpSp>
      <p:grpSp>
        <p:nvGrpSpPr>
          <p:cNvPr id="145" name="矩形"/>
          <p:cNvGrpSpPr/>
          <p:nvPr/>
        </p:nvGrpSpPr>
        <p:grpSpPr>
          <a:xfrm>
            <a:off x="124868" y="4028459"/>
            <a:ext cx="3511688" cy="736723"/>
            <a:chOff x="0" y="0"/>
            <a:chExt cx="3511686" cy="736721"/>
          </a:xfrm>
        </p:grpSpPr>
        <p:sp>
          <p:nvSpPr>
            <p:cNvPr id="143" name="矩形"/>
            <p:cNvSpPr/>
            <p:nvPr/>
          </p:nvSpPr>
          <p:spPr>
            <a:xfrm>
              <a:off x="-1" y="0"/>
              <a:ext cx="3511688" cy="736722"/>
            </a:xfrm>
            <a:prstGeom prst="rect">
              <a:avLst/>
            </a:prstGeom>
            <a:solidFill>
              <a:srgbClr val="EBEBEB">
                <a:alpha val="5354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44" name="2.1.预处理：数学形态学操作"/>
            <p:cNvSpPr txBox="1"/>
            <p:nvPr/>
          </p:nvSpPr>
          <p:spPr>
            <a:xfrm>
              <a:off x="-1" y="144843"/>
              <a:ext cx="3511688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  <a:r>
                <a:t>2.1.预处理：</a:t>
              </a:r>
              <a:r>
                <a:rPr>
                  <a:solidFill>
                    <a:srgbClr val="FF2600"/>
                  </a:solidFill>
                </a:rPr>
                <a:t>数学形态学操作</a:t>
              </a:r>
            </a:p>
          </p:txBody>
        </p:sp>
      </p:grpSp>
      <p:grpSp>
        <p:nvGrpSpPr>
          <p:cNvPr id="148" name="矩形"/>
          <p:cNvGrpSpPr/>
          <p:nvPr/>
        </p:nvGrpSpPr>
        <p:grpSpPr>
          <a:xfrm>
            <a:off x="7887117" y="1251384"/>
            <a:ext cx="4194636" cy="736722"/>
            <a:chOff x="0" y="0"/>
            <a:chExt cx="4194635" cy="736721"/>
          </a:xfrm>
        </p:grpSpPr>
        <p:sp>
          <p:nvSpPr>
            <p:cNvPr id="146" name="矩形"/>
            <p:cNvSpPr/>
            <p:nvPr/>
          </p:nvSpPr>
          <p:spPr>
            <a:xfrm>
              <a:off x="0" y="-1"/>
              <a:ext cx="4194636" cy="736723"/>
            </a:xfrm>
            <a:prstGeom prst="rect">
              <a:avLst/>
            </a:prstGeom>
            <a:solidFill>
              <a:srgbClr val="E2E8EF">
                <a:alpha val="8118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47" name="1.划分格网统计借、还车栅格"/>
            <p:cNvSpPr txBox="1"/>
            <p:nvPr/>
          </p:nvSpPr>
          <p:spPr>
            <a:xfrm>
              <a:off x="0" y="144842"/>
              <a:ext cx="4194636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  <a:r>
                <a:t>1.划分格网</a:t>
              </a:r>
              <a:r>
                <a:rPr>
                  <a:solidFill>
                    <a:srgbClr val="FF2600"/>
                  </a:solidFill>
                </a:rPr>
                <a:t>统计借、还车栅格</a:t>
              </a:r>
            </a:p>
          </p:txBody>
        </p:sp>
      </p:grpSp>
      <p:grpSp>
        <p:nvGrpSpPr>
          <p:cNvPr id="151" name="矩形"/>
          <p:cNvGrpSpPr/>
          <p:nvPr/>
        </p:nvGrpSpPr>
        <p:grpSpPr>
          <a:xfrm>
            <a:off x="7887117" y="2091687"/>
            <a:ext cx="4194636" cy="1213362"/>
            <a:chOff x="0" y="0"/>
            <a:chExt cx="4194635" cy="1213361"/>
          </a:xfrm>
        </p:grpSpPr>
        <p:sp>
          <p:nvSpPr>
            <p:cNvPr id="149" name="矩形"/>
            <p:cNvSpPr/>
            <p:nvPr/>
          </p:nvSpPr>
          <p:spPr>
            <a:xfrm>
              <a:off x="0" y="-1"/>
              <a:ext cx="4194636" cy="1213363"/>
            </a:xfrm>
            <a:prstGeom prst="rect">
              <a:avLst/>
            </a:prstGeom>
            <a:solidFill>
              <a:srgbClr val="E2E8EF">
                <a:alpha val="8118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50" name="2.根据借、还栅格计算潮汐指数栅格："/>
            <p:cNvSpPr txBox="1"/>
            <p:nvPr/>
          </p:nvSpPr>
          <p:spPr>
            <a:xfrm>
              <a:off x="0" y="-1"/>
              <a:ext cx="4194636" cy="858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  <a:r>
                <a:t>2.根据借、还栅格计算</a:t>
              </a:r>
              <a:r>
                <a:rPr>
                  <a:solidFill>
                    <a:srgbClr val="FF2600"/>
                  </a:solidFill>
                </a:rPr>
                <a:t>潮汐指数栅格：</a:t>
              </a:r>
            </a:p>
          </p:txBody>
        </p:sp>
      </p:grpSp>
      <p:sp>
        <p:nvSpPr>
          <p:cNvPr id="152" name="方程"/>
          <p:cNvSpPr txBox="1"/>
          <p:nvPr/>
        </p:nvSpPr>
        <p:spPr>
          <a:xfrm>
            <a:off x="8624768" y="2701221"/>
            <a:ext cx="2214319" cy="49126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latinLnBrk="1"/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1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1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I</m:t>
                  </m:r>
                  <m:r>
                    <a:rPr xmlns:a="http://schemas.openxmlformats.org/drawingml/2006/main" sz="1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B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u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num>
                    <m:den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B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o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w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u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xmlns:a="http://schemas.openxmlformats.org/drawingml/2006/main" sz="1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den>
                  </m:f>
                </m:oMath>
              </m:oMathPara>
            </a14:m>
          </a:p>
        </p:txBody>
      </p:sp>
      <p:grpSp>
        <p:nvGrpSpPr>
          <p:cNvPr id="155" name="矩形"/>
          <p:cNvGrpSpPr/>
          <p:nvPr/>
        </p:nvGrpSpPr>
        <p:grpSpPr>
          <a:xfrm>
            <a:off x="7887117" y="3408629"/>
            <a:ext cx="4194636" cy="736722"/>
            <a:chOff x="0" y="0"/>
            <a:chExt cx="4194635" cy="736721"/>
          </a:xfrm>
        </p:grpSpPr>
        <p:sp>
          <p:nvSpPr>
            <p:cNvPr id="153" name="矩形"/>
            <p:cNvSpPr/>
            <p:nvPr/>
          </p:nvSpPr>
          <p:spPr>
            <a:xfrm>
              <a:off x="0" y="-1"/>
              <a:ext cx="4194636" cy="736723"/>
            </a:xfrm>
            <a:prstGeom prst="rect">
              <a:avLst/>
            </a:prstGeom>
            <a:solidFill>
              <a:srgbClr val="E2E8EF">
                <a:alpha val="8118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54" name="3.提取潮汐点（潮汐指数不为0）"/>
            <p:cNvSpPr txBox="1"/>
            <p:nvPr/>
          </p:nvSpPr>
          <p:spPr>
            <a:xfrm>
              <a:off x="0" y="144842"/>
              <a:ext cx="4194636" cy="4470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  <a:r>
                <a:t>3.提取潮汐点</a:t>
              </a:r>
              <a:r>
                <a:rPr>
                  <a:solidFill>
                    <a:srgbClr val="FF2600"/>
                  </a:solidFill>
                </a:rPr>
                <a:t>（潮汐指数不为0）</a:t>
              </a:r>
            </a:p>
          </p:txBody>
        </p:sp>
      </p:grpSp>
      <p:grpSp>
        <p:nvGrpSpPr>
          <p:cNvPr id="158" name="矩形"/>
          <p:cNvGrpSpPr/>
          <p:nvPr/>
        </p:nvGrpSpPr>
        <p:grpSpPr>
          <a:xfrm>
            <a:off x="7879812" y="4248930"/>
            <a:ext cx="4209244" cy="2381625"/>
            <a:chOff x="0" y="0"/>
            <a:chExt cx="4209243" cy="2381624"/>
          </a:xfrm>
        </p:grpSpPr>
        <p:sp>
          <p:nvSpPr>
            <p:cNvPr id="156" name="矩形"/>
            <p:cNvSpPr/>
            <p:nvPr/>
          </p:nvSpPr>
          <p:spPr>
            <a:xfrm>
              <a:off x="-1" y="-1"/>
              <a:ext cx="4209245" cy="2381626"/>
            </a:xfrm>
            <a:prstGeom prst="rect">
              <a:avLst/>
            </a:prstGeom>
            <a:solidFill>
              <a:srgbClr val="E2E8EF">
                <a:alpha val="8118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</a:p>
          </p:txBody>
        </p:sp>
        <p:sp>
          <p:nvSpPr>
            <p:cNvPr id="157" name="4.进行核密度分析及对应的可视化分析："/>
            <p:cNvSpPr txBox="1"/>
            <p:nvPr/>
          </p:nvSpPr>
          <p:spPr>
            <a:xfrm>
              <a:off x="-1" y="-1"/>
              <a:ext cx="4209245" cy="85869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defRPr sz="2000">
                  <a:latin typeface="Calibri"/>
                  <a:ea typeface="Calibri"/>
                  <a:cs typeface="Calibri"/>
                  <a:sym typeface="Calibri"/>
                </a:defRPr>
              </a:pPr>
              <a:r>
                <a:t>4.进行</a:t>
              </a:r>
              <a:r>
                <a:rPr>
                  <a:solidFill>
                    <a:srgbClr val="FF2600"/>
                  </a:solidFill>
                </a:rPr>
                <a:t>核密度分析</a:t>
              </a:r>
              <a:r>
                <a:t>及对应的</a:t>
              </a:r>
              <a:r>
                <a:rPr>
                  <a:solidFill>
                    <a:srgbClr val="FF2600"/>
                  </a:solidFill>
                </a:rPr>
                <a:t>可视化分析</a:t>
              </a:r>
              <a:r>
                <a:t>：</a:t>
              </a:r>
            </a:p>
          </p:txBody>
        </p:sp>
      </p:grpSp>
      <p:pic>
        <p:nvPicPr>
          <p:cNvPr id="159" name="m16.jpg" descr="m16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397864" y="4759788"/>
            <a:ext cx="2062926" cy="135990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me16.jpg" descr="me16.jp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860598" y="5193455"/>
            <a:ext cx="2062926" cy="13988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